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2" r:id="rId6"/>
    <p:sldId id="313" r:id="rId7"/>
    <p:sldId id="387" r:id="rId8"/>
    <p:sldId id="377" r:id="rId9"/>
    <p:sldId id="388" r:id="rId10"/>
    <p:sldId id="375" r:id="rId11"/>
    <p:sldId id="342" r:id="rId12"/>
    <p:sldId id="381" r:id="rId13"/>
    <p:sldId id="378" r:id="rId14"/>
    <p:sldId id="373" r:id="rId15"/>
    <p:sldId id="380" r:id="rId16"/>
    <p:sldId id="379" r:id="rId17"/>
    <p:sldId id="366" r:id="rId18"/>
    <p:sldId id="382" r:id="rId19"/>
    <p:sldId id="385" r:id="rId20"/>
    <p:sldId id="383" r:id="rId21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tsaert Francis" initials="TF" lastIdx="2" clrIdx="0">
    <p:extLst>
      <p:ext uri="{19B8F6BF-5375-455C-9EA6-DF929625EA0E}">
        <p15:presenceInfo xmlns:p15="http://schemas.microsoft.com/office/powerpoint/2012/main" userId="S::francis.tratsaert@vlaanderen.be::3acdabdf-8159-4346-bf5e-12f6c772ec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00"/>
    <a:srgbClr val="F5F5ED"/>
    <a:srgbClr val="3C3D3C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239" autoAdjust="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pos="3840"/>
        <p:guide orient="horz" pos="1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080" y="9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9BDA08-B0F2-4207-B30F-6D119ED7AF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34BD66-4601-4A29-A62E-A803E3424E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72AE3-3954-4054-8B0A-FF3966B64FB1}" type="datetimeFigureOut">
              <a:rPr lang="nl-BE" smtClean="0"/>
              <a:t>29/03/2021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EA9A42D-78FD-4192-A631-D315C2B0F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B4C4B7-3D16-485C-9655-BBD0D761EB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33DA4-DB19-45F5-BC40-12C36FE9A2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77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90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AE87AE1C-5DEA-4416-92B9-BF02E4EBF8A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1115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0391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547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723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6863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9618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6602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243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AE87AE1C-5DEA-4416-92B9-BF02E4EBF8A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779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10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312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98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248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0877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0699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3048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binnenland.vlaanderen.be/" TargetMode="Externa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hyperlink" Target="../lokaalbestuur.vlaanderen.be" TargetMode="External"/><Relationship Id="rId9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1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slide" Target="../slides/slide2.xml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sv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9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sv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31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sv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33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6.sv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sv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31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9.svg"/><Relationship Id="rId7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4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10" Type="http://schemas.openxmlformats.org/officeDocument/2006/relationships/image" Target="../media/image14.svg"/><Relationship Id="rId4" Type="http://schemas.openxmlformats.org/officeDocument/2006/relationships/slide" Target="../slides/slide2.xml"/><Relationship Id="rId9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slide" Target="../slides/slide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9.sv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4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sv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sv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1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sv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3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sv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18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9.sv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5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sv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.sv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6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.sv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60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sv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1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sv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31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sv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4" Type="http://schemas.openxmlformats.org/officeDocument/2006/relationships/image" Target="../media/image18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slide" Target="../slides/slide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2.png"/><Relationship Id="rId4" Type="http://schemas.openxmlformats.org/officeDocument/2006/relationships/slide" Target="../slides/slide2.xml"/><Relationship Id="rId9" Type="http://schemas.openxmlformats.org/officeDocument/2006/relationships/image" Target="../media/image14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image" Target="../media/image32.png"/><Relationship Id="rId7" Type="http://schemas.openxmlformats.org/officeDocument/2006/relationships/image" Target="../media/image9.sv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.xml"/><Relationship Id="rId10" Type="http://schemas.openxmlformats.org/officeDocument/2006/relationships/image" Target="../media/image14.svg"/><Relationship Id="rId4" Type="http://schemas.openxmlformats.org/officeDocument/2006/relationships/image" Target="../media/image33.svg"/><Relationship Id="rId9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slide" Target="../slides/slide2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9.png"/><Relationship Id="rId4" Type="http://schemas.openxmlformats.org/officeDocument/2006/relationships/slide" Target="..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9B652E-EEED-49F2-A7E1-CDB2CA1E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7400" r="2177" b="1994"/>
          <a:stretch/>
        </p:blipFill>
        <p:spPr>
          <a:xfrm>
            <a:off x="0" y="-32657"/>
            <a:ext cx="12193200" cy="52398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39425"/>
            <a:ext cx="12400029" cy="453545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 dirty="0">
                <a:solidFill>
                  <a:srgbClr val="373737"/>
                </a:solidFill>
                <a:latin typeface="FlandersArtSans-Medium" panose="00000600000000000000" pitchFamily="2" charset="0"/>
                <a:hlinkClick r:id="rId5"/>
              </a:rPr>
              <a:t>binnenland.vlaanderen.be</a:t>
            </a:r>
            <a:endParaRPr lang="nl-BE" sz="1800" u="none" dirty="0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000" y="3762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 dirty="0">
                <a:latin typeface="+mj-lt"/>
              </a:rPr>
              <a:t>Voorstelling </a:t>
            </a:r>
            <a:br>
              <a:rPr lang="nl-BE" sz="3500" dirty="0">
                <a:latin typeface="+mj-lt"/>
              </a:rPr>
            </a:br>
            <a:r>
              <a:rPr lang="nl-BE" sz="3500" dirty="0">
                <a:latin typeface="+mj-lt"/>
              </a:rPr>
              <a:t>Agentschap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40473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67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48250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818175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 +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0874F08-8C9A-433A-82F1-982A2E506BA2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28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6799" cy="117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282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2_Stedenbelei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BF51D01-E6EA-41EE-97D3-52957D2EC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0BB62CBA-6C96-4706-8393-451B4835CE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50D8981-6D8B-44DB-87A1-9CAAF2BEF0B0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18AEAF1A-2E42-499E-8D0B-7E9B0A863E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D05FD-FC8E-4103-864A-9FEF3F6A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2861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0FEDAA39-EF44-4FD4-887E-0DC282FCB4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736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5008DE-FE0F-4395-BD74-D440FAF6CA14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12586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4AB5EE-DE88-4638-88A4-D943E8B08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720000"/>
            <a:ext cx="9496800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A7F9212-241C-4A36-ADFD-E787781460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C4F82A1-8479-45CB-85D0-B418A7C0956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300234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4_Gelijke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ABDD7CA-39B0-44A9-94A3-D631D2F40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7FBFD702-07CD-4BCA-A7A7-D74BA594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32E5F89-08BE-48B9-9930-94E96B4E7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9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CE5FD44-D2C9-475E-A49B-3491647050D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699089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5_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FBE8CA50-98EC-47C0-A25C-DBA5ADCAD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FAAE1E68-A30B-4970-9F73-6D1BB7D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DE0EA60-4E08-425A-9B66-5102B89F0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663ABE4-4CC8-46AD-87CA-23042F1C0713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C5BE4F-2A78-4816-845B-9A7B10A03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03260"/>
            <a:ext cx="12187024" cy="345474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 dirty="0">
                <a:solidFill>
                  <a:srgbClr val="373737"/>
                </a:solidFill>
                <a:latin typeface="Flanders Art Sans" panose="00000500000000000000" pitchFamily="50" charset="0"/>
                <a:hlinkClick r:id="rId4" action="ppaction://hlinkfile"/>
              </a:rPr>
              <a:t>lokaalbestuur.vlaanderen.be</a:t>
            </a:r>
            <a:r>
              <a:rPr lang="nl-BE" sz="1600" dirty="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 dirty="0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6_Vlaamse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6F26BD0-7FB3-40F9-9F84-65D91BEFF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1" name="Graphic 10">
            <a:hlinkClick r:id="rId4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8" name="Titel 10">
            <a:extLst>
              <a:ext uri="{FF2B5EF4-FFF2-40B4-BE49-F238E27FC236}">
                <a16:creationId xmlns:a16="http://schemas.microsoft.com/office/drawing/2014/main" id="{06422C24-996D-416C-828D-90679E34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360000"/>
            <a:ext cx="9496800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88CD8395-E938-4A98-88F2-81AD2C3E1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962C067-89ED-4179-8E12-A0CAF61D12D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572948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7" name="Graphic 16">
            <a:hlinkClick r:id="rId4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0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7D5025A-001D-40C6-8E94-1911C0B7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4398C68-CFE1-4537-A5CD-6A225690C4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9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5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BD74FE73-3170-4698-AE20-F43FEC1629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0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3D95BE7C-AC69-47D3-9B86-BA266CB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C93E805D-E601-4C12-8F2A-3FFFD1E59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2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8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3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2" b="10797"/>
          <a:stretch/>
        </p:blipFill>
        <p:spPr>
          <a:xfrm>
            <a:off x="4988635" y="844520"/>
            <a:ext cx="7203365" cy="6013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820084" y="411754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dirty="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 dirty="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3135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0" y="0"/>
            <a:ext cx="7943160" cy="67413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5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3990880-CC39-40DF-A376-9841BE4B5853}"/>
              </a:ext>
            </a:extLst>
          </p:cNvPr>
          <p:cNvSpPr txBox="1"/>
          <p:nvPr userDrawn="1"/>
        </p:nvSpPr>
        <p:spPr>
          <a:xfrm rot="720000">
            <a:off x="167866" y="5170045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62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251999" y="-1588"/>
            <a:ext cx="9977029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84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71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b="11160"/>
          <a:stretch/>
        </p:blipFill>
        <p:spPr>
          <a:xfrm>
            <a:off x="0" y="-1"/>
            <a:ext cx="10382652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92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210301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33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6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23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6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ABB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FCA4E3-76B5-46BD-92CC-A772CD484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708" y="0"/>
            <a:ext cx="4317292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6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3468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Deelpagina_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dirty="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 dirty="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4270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D98730-4EBA-4F15-B71E-0CE22CE43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pic>
        <p:nvPicPr>
          <p:cNvPr id="4" name="Graphic 3">
            <a:hlinkClick r:id="rId4" action="ppaction://hlinksldjump"/>
            <a:extLst>
              <a:ext uri="{FF2B5EF4-FFF2-40B4-BE49-F238E27FC236}">
                <a16:creationId xmlns:a16="http://schemas.microsoft.com/office/drawing/2014/main" id="{1791ADDE-5F9D-4D79-93BC-1682888C15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6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lokaal bestu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1067-CE43-447B-A45D-1AA2C15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/>
          <a:stretch/>
        </p:blipFill>
        <p:spPr>
          <a:xfrm>
            <a:off x="8511862" y="1548449"/>
            <a:ext cx="3680138" cy="53095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Lok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460CA32B-ADEE-43CC-AB87-897FCA9A1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3" t="16617" r="19711" b="-1944"/>
          <a:stretch/>
        </p:blipFill>
        <p:spPr>
          <a:xfrm>
            <a:off x="0" y="-1"/>
            <a:ext cx="5085087" cy="64420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857B820-54AA-4F3C-9F3F-E1471A122002}"/>
              </a:ext>
            </a:extLst>
          </p:cNvPr>
          <p:cNvSpPr txBox="1"/>
          <p:nvPr userDrawn="1"/>
        </p:nvSpPr>
        <p:spPr>
          <a:xfrm rot="720000">
            <a:off x="478608" y="5191325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1" name="Graphic 10">
            <a:hlinkClick r:id="rId5" action="ppaction://hlinksldjump"/>
            <a:extLst>
              <a:ext uri="{FF2B5EF4-FFF2-40B4-BE49-F238E27FC236}">
                <a16:creationId xmlns:a16="http://schemas.microsoft.com/office/drawing/2014/main" id="{DC1B8764-C1AC-4C6A-A69D-804BB6EC6F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8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LokBest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D4C855A2-4343-4A38-ABE5-03F59221A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72" y="0"/>
            <a:ext cx="5052646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CCE73D28-5277-4E8B-8CAE-4403748A1A8B}"/>
              </a:ext>
            </a:extLst>
          </p:cNvPr>
          <p:cNvGrpSpPr/>
          <p:nvPr userDrawn="1"/>
        </p:nvGrpSpPr>
        <p:grpSpPr>
          <a:xfrm flipH="1" flipV="1">
            <a:off x="6555385" y="1270"/>
            <a:ext cx="1937741" cy="6856730"/>
            <a:chOff x="10254260" y="-1587"/>
            <a:chExt cx="1937741" cy="6856730"/>
          </a:xfrm>
          <a:solidFill>
            <a:schemeClr val="bg1"/>
          </a:solidFill>
        </p:grpSpPr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EE34CB1-F080-4ECF-BC53-0A40CE174FF6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B0DDAB65-7905-4C57-A921-FE9C8EF72B04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0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22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6" name="Graphic 15">
            <a:hlinkClick r:id="rId5" action="ppaction://hlinksldjump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9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LokBest-Strategis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an, gebouw, tafel&#10;&#10;Automatisch gegenereerde beschrijving">
            <a:extLst>
              <a:ext uri="{FF2B5EF4-FFF2-40B4-BE49-F238E27FC236}">
                <a16:creationId xmlns:a16="http://schemas.microsoft.com/office/drawing/2014/main" id="{D57955A1-3A66-4D44-9E13-7C228EF00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/>
          <a:stretch/>
        </p:blipFill>
        <p:spPr>
          <a:xfrm>
            <a:off x="0" y="0"/>
            <a:ext cx="735779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48236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kBest_verkiez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256FBD-EED4-4FB6-B5F0-EBE4DF617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/>
          <a:stretch>
            <a:fillRect/>
          </a:stretch>
        </p:blipFill>
        <p:spPr>
          <a:xfrm>
            <a:off x="4936490" y="1364772"/>
            <a:ext cx="7255510" cy="5493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2340000"/>
            <a:ext cx="7513200" cy="342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216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126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6" name="Graphic 15">
            <a:hlinkClick r:id="rId5" action="ppaction://hlinksldjump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0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818D6B-F613-4F07-9618-FAA0F45B9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" t="407" r="31986" b="24992"/>
          <a:stretch/>
        </p:blipFill>
        <p:spPr>
          <a:xfrm>
            <a:off x="7277135" y="1360976"/>
            <a:ext cx="4914865" cy="549543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9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795772" y="390061"/>
            <a:ext cx="114663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8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Stedenbeleid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E5393A9-E33F-4802-93B2-5C0C63247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2" y="3494502"/>
            <a:ext cx="2455164" cy="168249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643D7D9-1E3A-4E7D-9BA9-CFF3B4D6477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809FED3-DE35-4CC0-B88E-CBB83186763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43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Steden-Instrum-in de kij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gebouw, weg, lucht&#10;&#10;Automatisch gegenereerde beschrijving">
            <a:extLst>
              <a:ext uri="{FF2B5EF4-FFF2-40B4-BE49-F238E27FC236}">
                <a16:creationId xmlns:a16="http://schemas.microsoft.com/office/drawing/2014/main" id="{800D30D8-6D22-42FD-94FC-8C74F559A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33172"/>
          <a:stretch/>
        </p:blipFill>
        <p:spPr>
          <a:xfrm>
            <a:off x="8696960" y="719138"/>
            <a:ext cx="3495040" cy="61372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19E718-1391-40D6-9741-32E4BCFDA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1" name="Graphic 15">
            <a:extLst>
              <a:ext uri="{FF2B5EF4-FFF2-40B4-BE49-F238E27FC236}">
                <a16:creationId xmlns:a16="http://schemas.microsoft.com/office/drawing/2014/main" id="{C3408648-7070-4320-9E7A-81C25CFAE667}"/>
              </a:ext>
            </a:extLst>
          </p:cNvPr>
          <p:cNvSpPr/>
          <p:nvPr userDrawn="1"/>
        </p:nvSpPr>
        <p:spPr>
          <a:xfrm rot="5400000" flipH="1" flipV="1">
            <a:off x="5984048" y="2557620"/>
            <a:ext cx="6856730" cy="1744029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730" h="1744029">
                <a:moveTo>
                  <a:pt x="6165215" y="4764"/>
                </a:moveTo>
                <a:lnTo>
                  <a:pt x="0" y="0"/>
                </a:lnTo>
                <a:cubicBezTo>
                  <a:pt x="529" y="94344"/>
                  <a:pt x="1059" y="188687"/>
                  <a:pt x="1588" y="283031"/>
                </a:cubicBezTo>
                <a:lnTo>
                  <a:pt x="5430838" y="1441134"/>
                </a:lnTo>
                <a:lnTo>
                  <a:pt x="6239510" y="1613537"/>
                </a:lnTo>
                <a:lnTo>
                  <a:pt x="6856730" y="1744029"/>
                </a:lnTo>
                <a:lnTo>
                  <a:pt x="6856730" y="4764"/>
                </a:lnTo>
                <a:lnTo>
                  <a:pt x="6165215" y="47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  <p:sp>
        <p:nvSpPr>
          <p:cNvPr id="4" name="Graphic 15">
            <a:extLst>
              <a:ext uri="{FF2B5EF4-FFF2-40B4-BE49-F238E27FC236}">
                <a16:creationId xmlns:a16="http://schemas.microsoft.com/office/drawing/2014/main" id="{C97BC04D-520A-4A1A-91EA-34EBD470D1C3}"/>
              </a:ext>
            </a:extLst>
          </p:cNvPr>
          <p:cNvSpPr/>
          <p:nvPr/>
        </p:nvSpPr>
        <p:spPr>
          <a:xfrm>
            <a:off x="5419726" y="-1588"/>
            <a:ext cx="4868228" cy="989013"/>
          </a:xfrm>
          <a:custGeom>
            <a:avLst/>
            <a:gdLst>
              <a:gd name="connsiteX0" fmla="*/ 6201728 w 6772275"/>
              <a:gd name="connsiteY0" fmla="*/ 0 h 1438275"/>
              <a:gd name="connsiteX1" fmla="*/ 1111568 w 6772275"/>
              <a:gd name="connsiteY1" fmla="*/ 0 h 1438275"/>
              <a:gd name="connsiteX2" fmla="*/ 0 w 6772275"/>
              <a:gd name="connsiteY2" fmla="*/ 0 h 1438275"/>
              <a:gd name="connsiteX3" fmla="*/ 5593080 w 6772275"/>
              <a:gd name="connsiteY3" fmla="*/ 1188720 h 1438275"/>
              <a:gd name="connsiteX4" fmla="*/ 6262688 w 6772275"/>
              <a:gd name="connsiteY4" fmla="*/ 1330643 h 1438275"/>
              <a:gd name="connsiteX5" fmla="*/ 6773228 w 6772275"/>
              <a:gd name="connsiteY5" fmla="*/ 1439228 h 1438275"/>
              <a:gd name="connsiteX6" fmla="*/ 6773228 w 6772275"/>
              <a:gd name="connsiteY6" fmla="*/ 0 h 1438275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5593080 w 6773228"/>
              <a:gd name="connsiteY4" fmla="*/ 1188720 h 1439228"/>
              <a:gd name="connsiteX5" fmla="*/ 6262688 w 6773228"/>
              <a:gd name="connsiteY5" fmla="*/ 1330643 h 1439228"/>
              <a:gd name="connsiteX6" fmla="*/ 6773228 w 6773228"/>
              <a:gd name="connsiteY6" fmla="*/ 1439228 h 1439228"/>
              <a:gd name="connsiteX7" fmla="*/ 6773228 w 6773228"/>
              <a:gd name="connsiteY7" fmla="*/ 0 h 1439228"/>
              <a:gd name="connsiteX8" fmla="*/ 6201728 w 6773228"/>
              <a:gd name="connsiteY8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262688 w 6773228"/>
              <a:gd name="connsiteY4" fmla="*/ 1330643 h 1439228"/>
              <a:gd name="connsiteX5" fmla="*/ 6773228 w 6773228"/>
              <a:gd name="connsiteY5" fmla="*/ 1439228 h 1439228"/>
              <a:gd name="connsiteX6" fmla="*/ 6773228 w 6773228"/>
              <a:gd name="connsiteY6" fmla="*/ 0 h 1439228"/>
              <a:gd name="connsiteX7" fmla="*/ 6201728 w 6773228"/>
              <a:gd name="connsiteY7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773228 w 6773228"/>
              <a:gd name="connsiteY4" fmla="*/ 1439228 h 1439228"/>
              <a:gd name="connsiteX5" fmla="*/ 6773228 w 6773228"/>
              <a:gd name="connsiteY5" fmla="*/ 0 h 1439228"/>
              <a:gd name="connsiteX6" fmla="*/ 6201728 w 6773228"/>
              <a:gd name="connsiteY6" fmla="*/ 0 h 1439228"/>
              <a:gd name="connsiteX0" fmla="*/ 6201728 w 6773228"/>
              <a:gd name="connsiteY0" fmla="*/ 0 h 987425"/>
              <a:gd name="connsiteX1" fmla="*/ 1111568 w 6773228"/>
              <a:gd name="connsiteY1" fmla="*/ 0 h 987425"/>
              <a:gd name="connsiteX2" fmla="*/ 0 w 6773228"/>
              <a:gd name="connsiteY2" fmla="*/ 0 h 987425"/>
              <a:gd name="connsiteX3" fmla="*/ 4659313 w 6773228"/>
              <a:gd name="connsiteY3" fmla="*/ 987425 h 987425"/>
              <a:gd name="connsiteX4" fmla="*/ 6773228 w 6773228"/>
              <a:gd name="connsiteY4" fmla="*/ 0 h 987425"/>
              <a:gd name="connsiteX5" fmla="*/ 6201728 w 6773228"/>
              <a:gd name="connsiteY5" fmla="*/ 0 h 987425"/>
              <a:gd name="connsiteX0" fmla="*/ 4752341 w 6773228"/>
              <a:gd name="connsiteY0" fmla="*/ 0 h 989013"/>
              <a:gd name="connsiteX1" fmla="*/ 1111568 w 6773228"/>
              <a:gd name="connsiteY1" fmla="*/ 1588 h 989013"/>
              <a:gd name="connsiteX2" fmla="*/ 0 w 6773228"/>
              <a:gd name="connsiteY2" fmla="*/ 1588 h 989013"/>
              <a:gd name="connsiteX3" fmla="*/ 4659313 w 6773228"/>
              <a:gd name="connsiteY3" fmla="*/ 989013 h 989013"/>
              <a:gd name="connsiteX4" fmla="*/ 6773228 w 6773228"/>
              <a:gd name="connsiteY4" fmla="*/ 1588 h 989013"/>
              <a:gd name="connsiteX5" fmla="*/ 4752341 w 6773228"/>
              <a:gd name="connsiteY5" fmla="*/ 0 h 989013"/>
              <a:gd name="connsiteX0" fmla="*/ 4752341 w 4752341"/>
              <a:gd name="connsiteY0" fmla="*/ 0 h 989013"/>
              <a:gd name="connsiteX1" fmla="*/ 1111568 w 4752341"/>
              <a:gd name="connsiteY1" fmla="*/ 1588 h 989013"/>
              <a:gd name="connsiteX2" fmla="*/ 0 w 4752341"/>
              <a:gd name="connsiteY2" fmla="*/ 1588 h 989013"/>
              <a:gd name="connsiteX3" fmla="*/ 4659313 w 4752341"/>
              <a:gd name="connsiteY3" fmla="*/ 989013 h 989013"/>
              <a:gd name="connsiteX4" fmla="*/ 4752341 w 4752341"/>
              <a:gd name="connsiteY4" fmla="*/ 0 h 989013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9313 w 4868228"/>
              <a:gd name="connsiteY3" fmla="*/ 989013 h 989013"/>
              <a:gd name="connsiteX4" fmla="*/ 4868228 w 4868228"/>
              <a:gd name="connsiteY4" fmla="*/ 0 h 989013"/>
              <a:gd name="connsiteX0" fmla="*/ 4868228 w 4868228"/>
              <a:gd name="connsiteY0" fmla="*/ 0 h 946151"/>
              <a:gd name="connsiteX1" fmla="*/ 1111568 w 4868228"/>
              <a:gd name="connsiteY1" fmla="*/ 1588 h 946151"/>
              <a:gd name="connsiteX2" fmla="*/ 0 w 4868228"/>
              <a:gd name="connsiteY2" fmla="*/ 1588 h 946151"/>
              <a:gd name="connsiteX3" fmla="*/ 4637088 w 4868228"/>
              <a:gd name="connsiteY3" fmla="*/ 946151 h 946151"/>
              <a:gd name="connsiteX4" fmla="*/ 4868228 w 4868228"/>
              <a:gd name="connsiteY4" fmla="*/ 0 h 946151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2963 w 4868228"/>
              <a:gd name="connsiteY3" fmla="*/ 989013 h 989013"/>
              <a:gd name="connsiteX4" fmla="*/ 4868228 w 4868228"/>
              <a:gd name="connsiteY4" fmla="*/ 0 h 98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228" h="989013">
                <a:moveTo>
                  <a:pt x="4868228" y="0"/>
                </a:moveTo>
                <a:lnTo>
                  <a:pt x="1111568" y="1588"/>
                </a:lnTo>
                <a:lnTo>
                  <a:pt x="0" y="1588"/>
                </a:lnTo>
                <a:lnTo>
                  <a:pt x="4652963" y="989013"/>
                </a:lnTo>
                <a:lnTo>
                  <a:pt x="4868228" y="0"/>
                </a:lnTo>
                <a:close/>
              </a:path>
            </a:pathLst>
          </a:custGeom>
          <a:solidFill>
            <a:srgbClr val="FFEB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006695" y="-50165"/>
            <a:ext cx="97711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52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-integratie doelgroe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0314"/>
          <a:stretch/>
        </p:blipFill>
        <p:spPr>
          <a:xfrm>
            <a:off x="0" y="-1"/>
            <a:ext cx="7781852" cy="54669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C56FFD72-10C6-4568-824A-B1D9CC8D51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D6666A0-243E-4A8B-AABD-74067494590F}"/>
              </a:ext>
            </a:extLst>
          </p:cNvPr>
          <p:cNvSpPr txBox="1"/>
          <p:nvPr userDrawn="1"/>
        </p:nvSpPr>
        <p:spPr>
          <a:xfrm rot="720000">
            <a:off x="150736" y="5184839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75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Integratie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3976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319265" y="1270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9D86A3-A3E3-4067-B69E-67B35567662B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CB5BB07-6FDF-4790-B434-AE747F34BDE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2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GELIJKE 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en, binnen, muur&#10;&#10;Automatisch gegenereerde beschrijving">
            <a:extLst>
              <a:ext uri="{FF2B5EF4-FFF2-40B4-BE49-F238E27FC236}">
                <a16:creationId xmlns:a16="http://schemas.microsoft.com/office/drawing/2014/main" id="{1A63A43C-00F3-419E-B106-2AC0CB9EB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19477"/>
          <a:stretch/>
        </p:blipFill>
        <p:spPr>
          <a:xfrm>
            <a:off x="5511800" y="2527559"/>
            <a:ext cx="6680200" cy="43304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24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8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-gelijke kansen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muur, binnen&#10;&#10;Automatisch gegenereerde beschrijving">
            <a:extLst>
              <a:ext uri="{FF2B5EF4-FFF2-40B4-BE49-F238E27FC236}">
                <a16:creationId xmlns:a16="http://schemas.microsoft.com/office/drawing/2014/main" id="{B2FB4698-B596-478A-93BC-F81A69A0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3" y="3067665"/>
            <a:ext cx="3017520" cy="155234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1528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C81939-21B1-4A15-A9F8-189C8296D03E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FD55C25-E51E-48E0-88D2-385041F83B3E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75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brussel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75DC8D-8B90-46BC-944E-6C612A8F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>
            <a:fillRect/>
          </a:stretch>
        </p:blipFill>
        <p:spPr>
          <a:xfrm>
            <a:off x="0" y="0"/>
            <a:ext cx="668482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C9CCF08-E9F1-4C5E-872E-B9922656C636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9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-VlaamseRand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plant&#10;&#10;Automatisch gegenereerde beschrijving">
            <a:extLst>
              <a:ext uri="{FF2B5EF4-FFF2-40B4-BE49-F238E27FC236}">
                <a16:creationId xmlns:a16="http://schemas.microsoft.com/office/drawing/2014/main" id="{8EB15739-E5AD-4050-80A4-E8258A8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756"/>
          <a:stretch/>
        </p:blipFill>
        <p:spPr>
          <a:xfrm>
            <a:off x="1499709" y="5058000"/>
            <a:ext cx="9650239" cy="1800000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734F787F-EE9D-4E20-9535-5E4AC1134120}"/>
              </a:ext>
            </a:extLst>
          </p:cNvPr>
          <p:cNvSpPr>
            <a:spLocks noChangeAspect="1"/>
          </p:cNvSpPr>
          <p:nvPr/>
        </p:nvSpPr>
        <p:spPr>
          <a:xfrm rot="5400000" flipH="1" flipV="1">
            <a:off x="-243397" y="4262896"/>
            <a:ext cx="3532512" cy="1658363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  <a:gd name="connsiteX0" fmla="*/ 6165215 w 6856730"/>
              <a:gd name="connsiteY0" fmla="*/ 1292034 h 3031299"/>
              <a:gd name="connsiteX1" fmla="*/ 0 w 6856730"/>
              <a:gd name="connsiteY1" fmla="*/ 1287270 h 3031299"/>
              <a:gd name="connsiteX2" fmla="*/ 1588 w 6856730"/>
              <a:gd name="connsiteY2" fmla="*/ 1570301 h 3031299"/>
              <a:gd name="connsiteX3" fmla="*/ 5430838 w 6856730"/>
              <a:gd name="connsiteY3" fmla="*/ 2728404 h 3031299"/>
              <a:gd name="connsiteX4" fmla="*/ 6239510 w 6856730"/>
              <a:gd name="connsiteY4" fmla="*/ 2900807 h 3031299"/>
              <a:gd name="connsiteX5" fmla="*/ 6856730 w 6856730"/>
              <a:gd name="connsiteY5" fmla="*/ 3031299 h 3031299"/>
              <a:gd name="connsiteX6" fmla="*/ 6832119 w 6856730"/>
              <a:gd name="connsiteY6" fmla="*/ -1 h 3031299"/>
              <a:gd name="connsiteX7" fmla="*/ 6165215 w 6856730"/>
              <a:gd name="connsiteY7" fmla="*/ 1292034 h 3031299"/>
              <a:gd name="connsiteX0" fmla="*/ 6214435 w 6905950"/>
              <a:gd name="connsiteY0" fmla="*/ 1346019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7" fmla="*/ 6214435 w 6905950"/>
              <a:gd name="connsiteY7" fmla="*/ 1346019 h 3085284"/>
              <a:gd name="connsiteX0" fmla="*/ 6881339 w 6905950"/>
              <a:gd name="connsiteY0" fmla="*/ 53984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0" fmla="*/ 6830549 w 6855160"/>
              <a:gd name="connsiteY0" fmla="*/ 48851 h 3080151"/>
              <a:gd name="connsiteX1" fmla="*/ 10729 w 6855160"/>
              <a:gd name="connsiteY1" fmla="*/ -1 h 3080151"/>
              <a:gd name="connsiteX2" fmla="*/ 18 w 6855160"/>
              <a:gd name="connsiteY2" fmla="*/ 1619153 h 3080151"/>
              <a:gd name="connsiteX3" fmla="*/ 5429268 w 6855160"/>
              <a:gd name="connsiteY3" fmla="*/ 2777256 h 3080151"/>
              <a:gd name="connsiteX4" fmla="*/ 6237940 w 6855160"/>
              <a:gd name="connsiteY4" fmla="*/ 2949659 h 3080151"/>
              <a:gd name="connsiteX5" fmla="*/ 6855160 w 6855160"/>
              <a:gd name="connsiteY5" fmla="*/ 3080151 h 3080151"/>
              <a:gd name="connsiteX6" fmla="*/ 6830549 w 6855160"/>
              <a:gd name="connsiteY6" fmla="*/ 48851 h 3080151"/>
              <a:gd name="connsiteX0" fmla="*/ 6831358 w 6855969"/>
              <a:gd name="connsiteY0" fmla="*/ 187283 h 3218583"/>
              <a:gd name="connsiteX1" fmla="*/ 0 w 6855969"/>
              <a:gd name="connsiteY1" fmla="*/ 0 h 3218583"/>
              <a:gd name="connsiteX2" fmla="*/ 827 w 6855969"/>
              <a:gd name="connsiteY2" fmla="*/ 1757585 h 3218583"/>
              <a:gd name="connsiteX3" fmla="*/ 5430077 w 6855969"/>
              <a:gd name="connsiteY3" fmla="*/ 2915688 h 3218583"/>
              <a:gd name="connsiteX4" fmla="*/ 6238749 w 6855969"/>
              <a:gd name="connsiteY4" fmla="*/ 3088091 h 3218583"/>
              <a:gd name="connsiteX5" fmla="*/ 6855969 w 6855969"/>
              <a:gd name="connsiteY5" fmla="*/ 3218583 h 3218583"/>
              <a:gd name="connsiteX6" fmla="*/ 6831358 w 6855969"/>
              <a:gd name="connsiteY6" fmla="*/ 187283 h 321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5969" h="3218583">
                <a:moveTo>
                  <a:pt x="6831358" y="187283"/>
                </a:moveTo>
                <a:lnTo>
                  <a:pt x="0" y="0"/>
                </a:lnTo>
                <a:cubicBezTo>
                  <a:pt x="529" y="94344"/>
                  <a:pt x="298" y="1663241"/>
                  <a:pt x="827" y="1757585"/>
                </a:cubicBezTo>
                <a:lnTo>
                  <a:pt x="5430077" y="2915688"/>
                </a:lnTo>
                <a:lnTo>
                  <a:pt x="6238749" y="3088091"/>
                </a:lnTo>
                <a:lnTo>
                  <a:pt x="6855969" y="3218583"/>
                </a:lnTo>
                <a:lnTo>
                  <a:pt x="6831358" y="18728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412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1F427A-ACA7-4D0A-9C59-068364206E1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40CE981-9E50-45E8-BE78-B07BA28AA661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98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7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3277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8" action="ppaction://hlinksldjump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6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41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8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4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3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80" r:id="rId4"/>
    <p:sldLayoutId id="2147483681" r:id="rId5"/>
    <p:sldLayoutId id="2147483651" r:id="rId6"/>
    <p:sldLayoutId id="2147483713" r:id="rId7"/>
    <p:sldLayoutId id="2147483704" r:id="rId8"/>
    <p:sldLayoutId id="2147483714" r:id="rId9"/>
    <p:sldLayoutId id="2147483699" r:id="rId10"/>
    <p:sldLayoutId id="2147483660" r:id="rId11"/>
    <p:sldLayoutId id="2147483683" r:id="rId12"/>
    <p:sldLayoutId id="2147483706" r:id="rId13"/>
    <p:sldLayoutId id="2147483661" r:id="rId14"/>
    <p:sldLayoutId id="2147483689" r:id="rId15"/>
    <p:sldLayoutId id="2147483662" r:id="rId16"/>
    <p:sldLayoutId id="2147483690" r:id="rId17"/>
    <p:sldLayoutId id="2147483668" r:id="rId18"/>
    <p:sldLayoutId id="2147483669" r:id="rId19"/>
    <p:sldLayoutId id="2147483670" r:id="rId20"/>
    <p:sldLayoutId id="2147483654" r:id="rId21"/>
    <p:sldLayoutId id="2147483676" r:id="rId22"/>
    <p:sldLayoutId id="2147483672" r:id="rId23"/>
    <p:sldLayoutId id="2147483674" r:id="rId24"/>
    <p:sldLayoutId id="2147483663" r:id="rId25"/>
    <p:sldLayoutId id="2147483677" r:id="rId26"/>
    <p:sldLayoutId id="2147483673" r:id="rId27"/>
    <p:sldLayoutId id="2147483675" r:id="rId28"/>
    <p:sldLayoutId id="2147483664" r:id="rId29"/>
    <p:sldLayoutId id="2147483665" r:id="rId30"/>
    <p:sldLayoutId id="2147483666" r:id="rId31"/>
    <p:sldLayoutId id="2147483667" r:id="rId32"/>
    <p:sldLayoutId id="2147483655" r:id="rId33"/>
    <p:sldLayoutId id="2147483701" r:id="rId34"/>
    <p:sldLayoutId id="2147483679" r:id="rId35"/>
    <p:sldLayoutId id="2147483702" r:id="rId36"/>
    <p:sldLayoutId id="2147483678" r:id="rId37"/>
    <p:sldLayoutId id="2147483703" r:id="rId38"/>
    <p:sldLayoutId id="2147483700" r:id="rId39"/>
    <p:sldLayoutId id="2147483705" r:id="rId40"/>
    <p:sldLayoutId id="2147483685" r:id="rId41"/>
    <p:sldLayoutId id="2147483688" r:id="rId42"/>
    <p:sldLayoutId id="2147483684" r:id="rId43"/>
    <p:sldLayoutId id="2147483687" r:id="rId44"/>
    <p:sldLayoutId id="2147483707" r:id="rId45"/>
    <p:sldLayoutId id="2147483692" r:id="rId46"/>
    <p:sldLayoutId id="2147483691" r:id="rId47"/>
    <p:sldLayoutId id="2147483708" r:id="rId48"/>
    <p:sldLayoutId id="2147483694" r:id="rId49"/>
    <p:sldLayoutId id="2147483693" r:id="rId50"/>
    <p:sldLayoutId id="2147483709" r:id="rId51"/>
    <p:sldLayoutId id="2147483710" r:id="rId52"/>
    <p:sldLayoutId id="2147483695" r:id="rId53"/>
    <p:sldLayoutId id="2147483696" r:id="rId54"/>
    <p:sldLayoutId id="2147483697" r:id="rId55"/>
    <p:sldLayoutId id="2147483711" r:id="rId56"/>
    <p:sldLayoutId id="2147483698" r:id="rId57"/>
    <p:sldLayoutId id="214748371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54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pos="-1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7453" userDrawn="1">
          <p15:clr>
            <a:srgbClr val="F26B43"/>
          </p15:clr>
        </p15:guide>
        <p15:guide id="8" orient="horz" pos="453" userDrawn="1">
          <p15:clr>
            <a:srgbClr val="F26B43"/>
          </p15:clr>
        </p15:guide>
        <p15:guide id="9" orient="horz" pos="3866" userDrawn="1">
          <p15:clr>
            <a:srgbClr val="F26B43"/>
          </p15:clr>
        </p15:guide>
        <p15:guide id="10" pos="7227" userDrawn="1">
          <p15:clr>
            <a:srgbClr val="F26B43"/>
          </p15:clr>
        </p15:guide>
        <p15:guide id="11" pos="226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orient="horz" pos="4092" userDrawn="1">
          <p15:clr>
            <a:srgbClr val="F26B43"/>
          </p15:clr>
        </p15:guide>
        <p15:guide id="14" orient="horz" pos="2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7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D5D43BA-6B6E-4B43-A34F-EE8FB4E5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86472"/>
            <a:ext cx="12193200" cy="900000"/>
          </a:xfrm>
        </p:spPr>
        <p:txBody>
          <a:bodyPr>
            <a:normAutofit/>
          </a:bodyPr>
          <a:lstStyle/>
          <a:p>
            <a:r>
              <a:rPr lang="nl-BE" sz="2800" dirty="0"/>
              <a:t>Voorstelling</a:t>
            </a:r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9A1B2F36-5F86-4351-9FD1-35654F8826DA}"/>
              </a:ext>
            </a:extLst>
          </p:cNvPr>
          <p:cNvSpPr txBox="1">
            <a:spLocks/>
          </p:cNvSpPr>
          <p:nvPr/>
        </p:nvSpPr>
        <p:spPr>
          <a:xfrm>
            <a:off x="0" y="1000771"/>
            <a:ext cx="12193200" cy="4209599"/>
          </a:xfrm>
          <a:prstGeom prst="rect">
            <a:avLst/>
          </a:prstGeom>
        </p:spPr>
        <p:txBody>
          <a:bodyPr vert="horz" lIns="720000" tIns="180000" rIns="720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FlandersArtSans-Medium" panose="00000600000000000000" pitchFamily="2" charset="0"/>
                <a:ea typeface="+mj-ea"/>
                <a:cs typeface="+mj-cs"/>
              </a:defRPr>
            </a:lvl1pPr>
          </a:lstStyle>
          <a:p>
            <a:r>
              <a:rPr lang="nl-BE" sz="4400" dirty="0"/>
              <a:t>Investeringssubsidies </a:t>
            </a:r>
          </a:p>
          <a:p>
            <a:r>
              <a:rPr lang="nl-BE" sz="4400" dirty="0"/>
              <a:t>Vlaams Brusselfonds</a:t>
            </a:r>
          </a:p>
          <a:p>
            <a:endParaRPr lang="nl-BE" sz="5400" dirty="0"/>
          </a:p>
          <a:p>
            <a:endParaRPr lang="nl-BE" sz="5400" dirty="0"/>
          </a:p>
        </p:txBody>
      </p:sp>
      <p:pic>
        <p:nvPicPr>
          <p:cNvPr id="5122" name="Picture 2" descr="N-logo">
            <a:extLst>
              <a:ext uri="{FF2B5EF4-FFF2-40B4-BE49-F238E27FC236}">
                <a16:creationId xmlns:a16="http://schemas.microsoft.com/office/drawing/2014/main" id="{B969BA50-C4FA-43FF-9F90-949205E2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8" y="4457030"/>
            <a:ext cx="753341" cy="75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7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311" y="284084"/>
            <a:ext cx="9479323" cy="6125593"/>
          </a:xfrm>
        </p:spPr>
        <p:txBody>
          <a:bodyPr>
            <a:normAutofit/>
          </a:bodyPr>
          <a:lstStyle/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faciliteert en stimuleert </a:t>
            </a:r>
            <a:r>
              <a:rPr lang="nl-BE" b="1" dirty="0">
                <a:solidFill>
                  <a:srgbClr val="000000"/>
                </a:solidFill>
              </a:rPr>
              <a:t>intersectorale samenwerking </a:t>
            </a:r>
            <a:r>
              <a:rPr lang="nl-BE" dirty="0">
                <a:solidFill>
                  <a:srgbClr val="000000"/>
                </a:solidFill>
              </a:rPr>
              <a:t>tussen organisaties 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</a:t>
            </a:r>
            <a:r>
              <a:rPr lang="nl-BE" b="1" dirty="0">
                <a:solidFill>
                  <a:srgbClr val="000000"/>
                </a:solidFill>
              </a:rPr>
              <a:t>verankert zich in de buurt</a:t>
            </a:r>
            <a:endParaRPr lang="nl-BE" dirty="0">
              <a:solidFill>
                <a:srgbClr val="000000"/>
              </a:solidFill>
            </a:endParaRP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pakt het probleem van </a:t>
            </a:r>
            <a:r>
              <a:rPr lang="nl-BE" b="1" dirty="0">
                <a:solidFill>
                  <a:srgbClr val="000000"/>
                </a:solidFill>
              </a:rPr>
              <a:t>leegstand</a:t>
            </a:r>
            <a:r>
              <a:rPr lang="nl-BE" dirty="0">
                <a:solidFill>
                  <a:srgbClr val="000000"/>
                </a:solidFill>
              </a:rPr>
              <a:t> in de hoofdstad aan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biedt een concreet en duurzaam antwoord op een vastgesteld </a:t>
            </a:r>
            <a:r>
              <a:rPr lang="nl-BE" b="1" dirty="0">
                <a:solidFill>
                  <a:srgbClr val="000000"/>
                </a:solidFill>
              </a:rPr>
              <a:t>tekort in het aanbod</a:t>
            </a:r>
            <a:r>
              <a:rPr lang="nl-BE" dirty="0">
                <a:solidFill>
                  <a:srgbClr val="000000"/>
                </a:solidFill>
              </a:rPr>
              <a:t> van Vlaamse gemeenschapsvoorzieningen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is </a:t>
            </a:r>
            <a:r>
              <a:rPr lang="nl-BE" b="1" dirty="0">
                <a:solidFill>
                  <a:srgbClr val="000000"/>
                </a:solidFill>
              </a:rPr>
              <a:t>innovatief</a:t>
            </a:r>
            <a:r>
              <a:rPr lang="nl-BE" dirty="0">
                <a:solidFill>
                  <a:srgbClr val="000000"/>
                </a:solidFill>
              </a:rPr>
              <a:t>, zet in op </a:t>
            </a:r>
            <a:r>
              <a:rPr lang="nl-BE" b="1" dirty="0">
                <a:solidFill>
                  <a:srgbClr val="000000"/>
                </a:solidFill>
              </a:rPr>
              <a:t>digitale innovatie </a:t>
            </a:r>
            <a:r>
              <a:rPr lang="nl-BE" dirty="0">
                <a:solidFill>
                  <a:srgbClr val="000000"/>
                </a:solidFill>
              </a:rPr>
              <a:t>of laat toe een inhoudelijk </a:t>
            </a:r>
            <a:r>
              <a:rPr lang="nl-BE" b="1" dirty="0">
                <a:solidFill>
                  <a:srgbClr val="000000"/>
                </a:solidFill>
              </a:rPr>
              <a:t>innovatieve (piloot)werking</a:t>
            </a:r>
            <a:r>
              <a:rPr lang="nl-BE" dirty="0">
                <a:solidFill>
                  <a:srgbClr val="000000"/>
                </a:solidFill>
              </a:rPr>
              <a:t> te ontwikkelen  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</a:t>
            </a:r>
            <a:r>
              <a:rPr lang="nl-BE" b="1" dirty="0">
                <a:solidFill>
                  <a:srgbClr val="000000"/>
                </a:solidFill>
              </a:rPr>
              <a:t>optimaliseert de werking</a:t>
            </a:r>
            <a:r>
              <a:rPr lang="nl-BE" dirty="0">
                <a:solidFill>
                  <a:srgbClr val="000000"/>
                </a:solidFill>
              </a:rPr>
              <a:t> van de instelling </a:t>
            </a:r>
            <a:r>
              <a:rPr lang="nl-BE" b="1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aanvrager streeft ernaar de infrastructuur of het materiaal </a:t>
            </a:r>
            <a:r>
              <a:rPr lang="nl-BE" b="1" dirty="0">
                <a:solidFill>
                  <a:srgbClr val="000000"/>
                </a:solidFill>
              </a:rPr>
              <a:t>duurzaam</a:t>
            </a:r>
            <a:r>
              <a:rPr lang="nl-BE" dirty="0">
                <a:solidFill>
                  <a:srgbClr val="000000"/>
                </a:solidFill>
              </a:rPr>
              <a:t> en </a:t>
            </a:r>
            <a:r>
              <a:rPr lang="nl-BE" b="1" dirty="0">
                <a:solidFill>
                  <a:srgbClr val="000000"/>
                </a:solidFill>
              </a:rPr>
              <a:t>toegankelijk</a:t>
            </a:r>
            <a:r>
              <a:rPr lang="nl-BE" dirty="0">
                <a:solidFill>
                  <a:srgbClr val="000000"/>
                </a:solidFill>
              </a:rPr>
              <a:t> op te bouwen of aan te kopen</a:t>
            </a:r>
          </a:p>
          <a:p>
            <a:pPr lvl="2" indent="0">
              <a:buNone/>
            </a:pPr>
            <a:endParaRPr lang="nl-BE" sz="2000" dirty="0"/>
          </a:p>
          <a:p>
            <a:endParaRPr lang="nl-BE" dirty="0"/>
          </a:p>
          <a:p>
            <a:pPr lvl="3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780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5D21A1-2C84-4D44-8302-CAE4C72E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475"/>
            <a:ext cx="12193588" cy="1889125"/>
          </a:xfrm>
        </p:spPr>
        <p:txBody>
          <a:bodyPr/>
          <a:lstStyle/>
          <a:p>
            <a:r>
              <a:rPr lang="nl-BE" dirty="0"/>
              <a:t>Concreet voorbeeld binnen nieuwe </a:t>
            </a:r>
            <a:br>
              <a:rPr lang="nl-BE" dirty="0"/>
            </a:br>
            <a:r>
              <a:rPr lang="nl-BE" dirty="0"/>
              <a:t>richtlijnenkader</a:t>
            </a:r>
          </a:p>
        </p:txBody>
      </p:sp>
      <p:pic>
        <p:nvPicPr>
          <p:cNvPr id="6" name="Picture 2" descr="N-logo">
            <a:extLst>
              <a:ext uri="{FF2B5EF4-FFF2-40B4-BE49-F238E27FC236}">
                <a16:creationId xmlns:a16="http://schemas.microsoft.com/office/drawing/2014/main" id="{CE385B24-FCEA-4DCF-8112-F0B038CF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8" y="4312226"/>
            <a:ext cx="839933" cy="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7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C0881-DB1D-4D08-ABD5-CA01589F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WoonBox – Samenlevingsopbouw Brussel vzw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2E562B-8390-4EF5-A15A-C7663366E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6656" y="1367162"/>
            <a:ext cx="9710143" cy="245911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investeringssubsidie van 384.651 euro voor de aankoop van </a:t>
            </a:r>
            <a:r>
              <a:rPr lang="nl-BE" dirty="0" err="1"/>
              <a:t>WoonBoxen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WoonBox een herbruikbaar, modulair bouwsysteem van standaardpanelen </a:t>
            </a:r>
          </a:p>
          <a:p>
            <a:pPr marL="285750" indent="-285750">
              <a:buFontTx/>
              <a:buChar char="-"/>
            </a:pPr>
            <a:r>
              <a:rPr lang="nl-BE" dirty="0"/>
              <a:t>vormen tijdelijke betaalbare wooneenheden voor kwetsbare Brusselaars</a:t>
            </a:r>
          </a:p>
          <a:p>
            <a:pPr marL="285750" indent="-285750">
              <a:buFontTx/>
              <a:buChar char="-"/>
            </a:pPr>
            <a:r>
              <a:rPr lang="nl-BE" dirty="0" err="1"/>
              <a:t>WoonBoxdorp</a:t>
            </a:r>
            <a:r>
              <a:rPr lang="nl-BE" dirty="0"/>
              <a:t> in het tijdelijk leegstaande </a:t>
            </a:r>
            <a:r>
              <a:rPr lang="nl-BE" dirty="0" err="1"/>
              <a:t>Cinoco</a:t>
            </a:r>
            <a:r>
              <a:rPr lang="nl-BE" dirty="0"/>
              <a:t> gebouw in Molenbeek</a:t>
            </a:r>
          </a:p>
          <a:p>
            <a:pPr marL="285750" indent="-285750">
              <a:buFontTx/>
              <a:buChar char="-"/>
            </a:pPr>
            <a:r>
              <a:rPr lang="nl-BE" dirty="0"/>
              <a:t>bewoners krijgen begeleiding naar een stabielere woon- en leefsituatie </a:t>
            </a:r>
          </a:p>
          <a:p>
            <a:pPr marL="285750" indent="-285750">
              <a:buFontTx/>
              <a:buChar char="-"/>
            </a:pPr>
            <a:r>
              <a:rPr lang="nl-BE" dirty="0"/>
              <a:t>in de rest van het gebouw lokalen voor buurtwerkingen zoals de Wijkacademie Molenbeek en de Brussels </a:t>
            </a:r>
            <a:r>
              <a:rPr lang="nl-BE" dirty="0" err="1"/>
              <a:t>Boxing</a:t>
            </a:r>
            <a:r>
              <a:rPr lang="nl-BE" dirty="0"/>
              <a:t> Academy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AFE843-7B5F-4D67-AC7E-F06FC549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60" y="3970916"/>
            <a:ext cx="5566299" cy="21978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6EA577-4649-47CA-B024-1438EA284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165" y="3970916"/>
            <a:ext cx="2949837" cy="21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311" y="1020932"/>
            <a:ext cx="9479323" cy="538874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000000"/>
                </a:solidFill>
              </a:rPr>
              <a:t>het project speelt in op verschillende </a:t>
            </a:r>
            <a:r>
              <a:rPr lang="nl-BE" b="1" u="sng" dirty="0">
                <a:solidFill>
                  <a:srgbClr val="000000"/>
                </a:solidFill>
              </a:rPr>
              <a:t>beleidsdoelstellingen</a:t>
            </a:r>
            <a:r>
              <a:rPr lang="nl-BE" dirty="0">
                <a:solidFill>
                  <a:srgbClr val="000000"/>
                </a:solidFill>
              </a:rPr>
              <a:t> van het Vlaams Brusselfonds :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genereert </a:t>
            </a:r>
            <a:r>
              <a:rPr lang="nl-BE" b="1" dirty="0">
                <a:solidFill>
                  <a:srgbClr val="000000"/>
                </a:solidFill>
              </a:rPr>
              <a:t>samenwerking </a:t>
            </a:r>
            <a:r>
              <a:rPr lang="nl-BE" dirty="0">
                <a:solidFill>
                  <a:srgbClr val="000000"/>
                </a:solidFill>
              </a:rPr>
              <a:t>tussen organisaties : samenwerking met </a:t>
            </a:r>
            <a:r>
              <a:rPr lang="nl-BE" dirty="0" err="1">
                <a:solidFill>
                  <a:srgbClr val="000000"/>
                </a:solidFill>
              </a:rPr>
              <a:t>KULeuven</a:t>
            </a:r>
            <a:r>
              <a:rPr lang="nl-BE" dirty="0">
                <a:solidFill>
                  <a:srgbClr val="000000"/>
                </a:solidFill>
              </a:rPr>
              <a:t>, </a:t>
            </a:r>
            <a:r>
              <a:rPr lang="nl-BE" dirty="0" err="1">
                <a:solidFill>
                  <a:srgbClr val="000000"/>
                </a:solidFill>
              </a:rPr>
              <a:t>Après</a:t>
            </a:r>
            <a:r>
              <a:rPr lang="nl-BE" dirty="0">
                <a:solidFill>
                  <a:srgbClr val="000000"/>
                </a:solidFill>
              </a:rPr>
              <a:t> </a:t>
            </a:r>
            <a:r>
              <a:rPr lang="nl-BE" dirty="0" err="1">
                <a:solidFill>
                  <a:srgbClr val="000000"/>
                </a:solidFill>
              </a:rPr>
              <a:t>Tout</a:t>
            </a:r>
            <a:r>
              <a:rPr lang="nl-BE" dirty="0">
                <a:solidFill>
                  <a:srgbClr val="000000"/>
                </a:solidFill>
              </a:rPr>
              <a:t>, CAW Brussel e.a. in een breed Nederlandstalig netwerk 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b="1" dirty="0">
                <a:solidFill>
                  <a:srgbClr val="000000"/>
                </a:solidFill>
              </a:rPr>
              <a:t>verankering in de buurt </a:t>
            </a:r>
            <a:r>
              <a:rPr lang="nl-BE" dirty="0">
                <a:solidFill>
                  <a:srgbClr val="000000"/>
                </a:solidFill>
              </a:rPr>
              <a:t>: ook ruimte voor buurtwerkingen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pakt het probleem van </a:t>
            </a:r>
            <a:r>
              <a:rPr lang="nl-BE" b="1" dirty="0">
                <a:solidFill>
                  <a:srgbClr val="000000"/>
                </a:solidFill>
              </a:rPr>
              <a:t>leegstand</a:t>
            </a:r>
            <a:r>
              <a:rPr lang="nl-BE" dirty="0">
                <a:solidFill>
                  <a:srgbClr val="000000"/>
                </a:solidFill>
              </a:rPr>
              <a:t> in de hoofdstad aan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er is een inhoudelijk </a:t>
            </a:r>
            <a:r>
              <a:rPr lang="nl-BE" b="1" dirty="0">
                <a:solidFill>
                  <a:srgbClr val="000000"/>
                </a:solidFill>
              </a:rPr>
              <a:t>innovatieve pilootwerking</a:t>
            </a:r>
            <a:r>
              <a:rPr lang="nl-BE" dirty="0">
                <a:solidFill>
                  <a:srgbClr val="000000"/>
                </a:solidFill>
              </a:rPr>
              <a:t>   </a:t>
            </a:r>
          </a:p>
          <a:p>
            <a:pPr marL="285750" indent="-285750">
              <a:buFontTx/>
              <a:buChar char="-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b="1" dirty="0">
                <a:solidFill>
                  <a:srgbClr val="000000"/>
                </a:solidFill>
              </a:rPr>
              <a:t>duurzaamheid</a:t>
            </a:r>
            <a:r>
              <a:rPr lang="nl-BE" dirty="0">
                <a:solidFill>
                  <a:srgbClr val="000000"/>
                </a:solidFill>
              </a:rPr>
              <a:t> : de </a:t>
            </a:r>
            <a:r>
              <a:rPr lang="nl-BE" dirty="0" err="1">
                <a:solidFill>
                  <a:srgbClr val="000000"/>
                </a:solidFill>
              </a:rPr>
              <a:t>WoonBoxen</a:t>
            </a:r>
            <a:r>
              <a:rPr lang="nl-BE" dirty="0">
                <a:solidFill>
                  <a:srgbClr val="000000"/>
                </a:solidFill>
              </a:rPr>
              <a:t> zijn herbruikbaar </a:t>
            </a:r>
          </a:p>
          <a:p>
            <a:pPr lvl="2" indent="0">
              <a:buNone/>
            </a:pPr>
            <a:endParaRPr lang="nl-BE" sz="2000" dirty="0"/>
          </a:p>
          <a:p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956FED6-38DD-43A9-9CB5-79E6D85D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11" y="0"/>
            <a:ext cx="9687384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5D21A1-2C84-4D44-8302-CAE4C72E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475"/>
            <a:ext cx="12193588" cy="1889125"/>
          </a:xfrm>
        </p:spPr>
        <p:txBody>
          <a:bodyPr/>
          <a:lstStyle/>
          <a:p>
            <a:r>
              <a:rPr lang="nl-BE" dirty="0"/>
              <a:t>Formele voorwaarden </a:t>
            </a:r>
            <a:br>
              <a:rPr lang="nl-BE" dirty="0"/>
            </a:br>
            <a:r>
              <a:rPr lang="nl-BE" dirty="0"/>
              <a:t>voor subsidiëring</a:t>
            </a:r>
          </a:p>
        </p:txBody>
      </p:sp>
      <p:pic>
        <p:nvPicPr>
          <p:cNvPr id="6" name="Picture 2" descr="N-logo">
            <a:extLst>
              <a:ext uri="{FF2B5EF4-FFF2-40B4-BE49-F238E27FC236}">
                <a16:creationId xmlns:a16="http://schemas.microsoft.com/office/drawing/2014/main" id="{CE385B24-FCEA-4DCF-8112-F0B038CF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8" y="4312226"/>
            <a:ext cx="839933" cy="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0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2066" y="1036467"/>
            <a:ext cx="9479323" cy="4447714"/>
          </a:xfrm>
        </p:spPr>
        <p:txBody>
          <a:bodyPr>
            <a:normAutofit fontScale="92500"/>
          </a:bodyPr>
          <a:lstStyle/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aanvrager is een privaatrechtelijke rechtspersoon zonder winstoogmerk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organisatie is Nederlandstalig en is ingebed in een Nederlandstalig netwerk, is erkend en/of gefinancierd door de Vlaamse Gemeenschap en/of de Vlaamse Gemeenschapscommissie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statuten van de organisatie moeten in het Nederlands in het Belgisch Staatsblad zijn verschenen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infrastructuur waarop de subsidie betrekking heeft, ligt in het Brussels Hoofdstedelijk Gewest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de aanvrager is eigenaar van de infrastructuur of huurder, erfpachter of gebruiker voor </a:t>
            </a:r>
            <a:r>
              <a:rPr lang="nl-BE" b="1" dirty="0">
                <a:solidFill>
                  <a:srgbClr val="000000"/>
                </a:solidFill>
              </a:rPr>
              <a:t>lange duur</a:t>
            </a:r>
            <a:r>
              <a:rPr lang="nl-BE" dirty="0">
                <a:solidFill>
                  <a:srgbClr val="000000"/>
                </a:solidFill>
              </a:rPr>
              <a:t> (ten minste 10 jaar voor onroerende goederen en ten minste 5 jaar voor roerende goederen) 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lvl="2" indent="0">
              <a:buNone/>
            </a:pPr>
            <a:endParaRPr lang="nl-BE" sz="2000" dirty="0"/>
          </a:p>
          <a:p>
            <a:endParaRPr lang="nl-BE" dirty="0"/>
          </a:p>
          <a:p>
            <a:pPr lvl="3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8249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5D21A1-2C84-4D44-8302-CAE4C72E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475"/>
            <a:ext cx="12193588" cy="1889125"/>
          </a:xfrm>
        </p:spPr>
        <p:txBody>
          <a:bodyPr/>
          <a:lstStyle/>
          <a:p>
            <a:r>
              <a:rPr lang="nl-BE" dirty="0"/>
              <a:t>Modaliteiten van de aanvraag</a:t>
            </a:r>
          </a:p>
        </p:txBody>
      </p:sp>
      <p:pic>
        <p:nvPicPr>
          <p:cNvPr id="6" name="Picture 2" descr="N-logo">
            <a:extLst>
              <a:ext uri="{FF2B5EF4-FFF2-40B4-BE49-F238E27FC236}">
                <a16:creationId xmlns:a16="http://schemas.microsoft.com/office/drawing/2014/main" id="{CE385B24-FCEA-4DCF-8112-F0B038CF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8" y="4312226"/>
            <a:ext cx="839933" cy="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2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189" y="1038687"/>
            <a:ext cx="9479323" cy="3746378"/>
          </a:xfrm>
        </p:spPr>
        <p:txBody>
          <a:bodyPr>
            <a:normAutofit/>
          </a:bodyPr>
          <a:lstStyle/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b="1" dirty="0">
                <a:solidFill>
                  <a:srgbClr val="000000"/>
                </a:solidFill>
              </a:rPr>
              <a:t>richtlijnenkader</a:t>
            </a:r>
            <a:r>
              <a:rPr lang="nl-BE" dirty="0">
                <a:solidFill>
                  <a:srgbClr val="000000"/>
                </a:solidFill>
              </a:rPr>
              <a:t> 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een aanvraag bij het Vlaams Brusselfonds kan </a:t>
            </a:r>
            <a:r>
              <a:rPr lang="nl-BE" b="1" dirty="0">
                <a:solidFill>
                  <a:srgbClr val="000000"/>
                </a:solidFill>
              </a:rPr>
              <a:t>het hele jaar door</a:t>
            </a:r>
            <a:r>
              <a:rPr lang="nl-BE" dirty="0">
                <a:solidFill>
                  <a:srgbClr val="000000"/>
                </a:solidFill>
              </a:rPr>
              <a:t> worden ingediend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er is een </a:t>
            </a:r>
            <a:r>
              <a:rPr lang="nl-BE" b="1" dirty="0">
                <a:solidFill>
                  <a:srgbClr val="000000"/>
                </a:solidFill>
              </a:rPr>
              <a:t>standaard aanvraagformulier </a:t>
            </a:r>
            <a:endParaRPr lang="nl-B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b="1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rgbClr val="000000"/>
                </a:solidFill>
              </a:rPr>
              <a:t>voor indiening van een aanvraag wordt een </a:t>
            </a:r>
            <a:r>
              <a:rPr lang="nl-BE" b="1" dirty="0">
                <a:solidFill>
                  <a:srgbClr val="000000"/>
                </a:solidFill>
              </a:rPr>
              <a:t>begeleidend gesprek </a:t>
            </a:r>
            <a:r>
              <a:rPr lang="nl-BE" dirty="0">
                <a:solidFill>
                  <a:srgbClr val="000000"/>
                </a:solidFill>
              </a:rPr>
              <a:t>aanbevolen</a:t>
            </a:r>
          </a:p>
          <a:p>
            <a:endParaRPr lang="nl-BE" dirty="0">
              <a:solidFill>
                <a:srgbClr val="000000"/>
              </a:solidFill>
            </a:endParaRPr>
          </a:p>
          <a:p>
            <a:r>
              <a:rPr lang="nl-BE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dirty="0">
              <a:solidFill>
                <a:srgbClr val="000000"/>
              </a:solidFill>
            </a:endParaRPr>
          </a:p>
          <a:p>
            <a:endParaRPr lang="nl-BE" dirty="0">
              <a:solidFill>
                <a:srgbClr val="000000"/>
              </a:solidFill>
            </a:endParaRPr>
          </a:p>
          <a:p>
            <a:pPr lvl="2" indent="0">
              <a:buNone/>
            </a:pPr>
            <a:endParaRPr lang="nl-BE" sz="2000" dirty="0"/>
          </a:p>
          <a:p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80D715-60C5-4E10-B551-14EFC8834C10}"/>
              </a:ext>
            </a:extLst>
          </p:cNvPr>
          <p:cNvSpPr txBox="1"/>
          <p:nvPr/>
        </p:nvSpPr>
        <p:spPr>
          <a:xfrm>
            <a:off x="1873189" y="4323400"/>
            <a:ext cx="8361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rgbClr val="0070C0"/>
                </a:solidFill>
              </a:rPr>
              <a:t>www.vlaanderen.be/brussel</a:t>
            </a:r>
          </a:p>
        </p:txBody>
      </p:sp>
    </p:spTree>
    <p:extLst>
      <p:ext uri="{BB962C8B-B14F-4D97-AF65-F5344CB8AC3E}">
        <p14:creationId xmlns:p14="http://schemas.microsoft.com/office/powerpoint/2010/main" val="261224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22A08D8D-9F40-488A-9356-08DECDFF90EE}"/>
              </a:ext>
            </a:extLst>
          </p:cNvPr>
          <p:cNvSpPr txBox="1">
            <a:spLocks/>
          </p:cNvSpPr>
          <p:nvPr/>
        </p:nvSpPr>
        <p:spPr>
          <a:xfrm>
            <a:off x="720725" y="1799999"/>
            <a:ext cx="10752138" cy="40248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BE" sz="2200" dirty="0">
                <a:latin typeface="FlandersArtSans-Medium" panose="00000600000000000000" pitchFamily="2" charset="0"/>
              </a:rPr>
              <a:t>Wat doet het Vlaams Brusselfonds?  </a:t>
            </a: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BE" sz="2200" dirty="0">
                <a:latin typeface="FlandersArtSans-Medium" panose="00000600000000000000" pitchFamily="2" charset="0"/>
              </a:rPr>
              <a:t>Beleidsdoelstellingen</a:t>
            </a: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BE" sz="2200" dirty="0">
                <a:latin typeface="FlandersArtSans-Medium" panose="00000600000000000000" pitchFamily="2" charset="0"/>
              </a:rPr>
              <a:t>Concreet voorbeeld </a:t>
            </a: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BE" sz="2200" dirty="0">
                <a:latin typeface="FlandersArtSans-Medium" panose="00000600000000000000" pitchFamily="2" charset="0"/>
              </a:rPr>
              <a:t>Formele voorwaarden voor subsidiëring</a:t>
            </a: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nl-BE" sz="2200" dirty="0">
                <a:latin typeface="FlandersArtSans-Medium" panose="00000600000000000000" pitchFamily="2" charset="0"/>
              </a:rPr>
              <a:t>Modaliteiten van de aanvraag </a:t>
            </a: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>
              <a:lnSpc>
                <a:spcPct val="120000"/>
              </a:lnSpc>
            </a:pPr>
            <a:endParaRPr lang="nl-BE" sz="2200" dirty="0">
              <a:latin typeface="FlandersArtSans-Medium" panose="000006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nl-BE" sz="2200" dirty="0">
                <a:latin typeface="FlandersArtSans-Medium" panose="00000600000000000000" pitchFamily="2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nl-BE" sz="2200" dirty="0">
                <a:latin typeface="FlandersArtSans-Medium" panose="00000600000000000000" pitchFamily="2" charset="0"/>
              </a:rPr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830DA1E-197C-46CD-8A60-54DC654C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DE8FC76E-4C35-4DD5-A365-6A3D793CEDB0}"/>
              </a:ext>
            </a:extLst>
          </p:cNvPr>
          <p:cNvSpPr/>
          <p:nvPr/>
        </p:nvSpPr>
        <p:spPr>
          <a:xfrm>
            <a:off x="358775" y="1946477"/>
            <a:ext cx="54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endParaRPr lang="nl-BE" dirty="0"/>
          </a:p>
        </p:txBody>
      </p:sp>
      <p:sp>
        <p:nvSpPr>
          <p:cNvPr id="5" name="Rechthoek 4">
            <a:hlinkClick r:id="rId4" action="ppaction://hlinksldjump"/>
            <a:extLst>
              <a:ext uri="{FF2B5EF4-FFF2-40B4-BE49-F238E27FC236}">
                <a16:creationId xmlns:a16="http://schemas.microsoft.com/office/drawing/2014/main" id="{36ADCA2B-CFAB-4280-B26F-F3A5190E57B8}"/>
              </a:ext>
            </a:extLst>
          </p:cNvPr>
          <p:cNvSpPr/>
          <p:nvPr/>
        </p:nvSpPr>
        <p:spPr>
          <a:xfrm>
            <a:off x="358775" y="2330150"/>
            <a:ext cx="54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Rechthoek 6">
            <a:hlinkClick r:id="rId5" action="ppaction://hlinksldjump"/>
            <a:extLst>
              <a:ext uri="{FF2B5EF4-FFF2-40B4-BE49-F238E27FC236}">
                <a16:creationId xmlns:a16="http://schemas.microsoft.com/office/drawing/2014/main" id="{29998A32-74B8-427F-BBD4-3FB4886031AE}"/>
              </a:ext>
            </a:extLst>
          </p:cNvPr>
          <p:cNvSpPr/>
          <p:nvPr/>
        </p:nvSpPr>
        <p:spPr>
          <a:xfrm>
            <a:off x="358775" y="2661787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hlinkClick r:id="rId4" action="ppaction://hlinksldjump"/>
            <a:extLst>
              <a:ext uri="{FF2B5EF4-FFF2-40B4-BE49-F238E27FC236}">
                <a16:creationId xmlns:a16="http://schemas.microsoft.com/office/drawing/2014/main" id="{6E1761F2-D3CF-4B18-9643-AEAEE629F239}"/>
              </a:ext>
            </a:extLst>
          </p:cNvPr>
          <p:cNvSpPr/>
          <p:nvPr/>
        </p:nvSpPr>
        <p:spPr>
          <a:xfrm>
            <a:off x="358775" y="3043378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hthoek 8">
            <a:hlinkClick r:id="rId4" action="ppaction://hlinksldjump"/>
            <a:extLst>
              <a:ext uri="{FF2B5EF4-FFF2-40B4-BE49-F238E27FC236}">
                <a16:creationId xmlns:a16="http://schemas.microsoft.com/office/drawing/2014/main" id="{3B72E334-3791-4507-82C7-DB43B4A36AAC}"/>
              </a:ext>
            </a:extLst>
          </p:cNvPr>
          <p:cNvSpPr/>
          <p:nvPr/>
        </p:nvSpPr>
        <p:spPr>
          <a:xfrm>
            <a:off x="358775" y="4204526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Rechthoek 11">
            <a:hlinkClick r:id="rId6" action="ppaction://hlinksldjump"/>
            <a:extLst>
              <a:ext uri="{FF2B5EF4-FFF2-40B4-BE49-F238E27FC236}">
                <a16:creationId xmlns:a16="http://schemas.microsoft.com/office/drawing/2014/main" id="{B9E9C723-CA97-4BD8-9200-D4812E508112}"/>
              </a:ext>
            </a:extLst>
          </p:cNvPr>
          <p:cNvSpPr/>
          <p:nvPr/>
        </p:nvSpPr>
        <p:spPr>
          <a:xfrm>
            <a:off x="358775" y="4456816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Rechthoek 14">
            <a:hlinkClick r:id="" action="ppaction://noaction"/>
            <a:extLst>
              <a:ext uri="{FF2B5EF4-FFF2-40B4-BE49-F238E27FC236}">
                <a16:creationId xmlns:a16="http://schemas.microsoft.com/office/drawing/2014/main" id="{BD1CDDDD-CF78-4E1C-8D94-3ADD3DA41C9C}"/>
              </a:ext>
            </a:extLst>
          </p:cNvPr>
          <p:cNvSpPr/>
          <p:nvPr/>
        </p:nvSpPr>
        <p:spPr>
          <a:xfrm>
            <a:off x="358775" y="5123557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Rechthoek 15">
            <a:hlinkClick r:id="rId6" action="ppaction://hlinksldjump"/>
            <a:extLst>
              <a:ext uri="{FF2B5EF4-FFF2-40B4-BE49-F238E27FC236}">
                <a16:creationId xmlns:a16="http://schemas.microsoft.com/office/drawing/2014/main" id="{4DDA8D02-B60A-45B4-B413-4FB57D198601}"/>
              </a:ext>
            </a:extLst>
          </p:cNvPr>
          <p:cNvSpPr/>
          <p:nvPr/>
        </p:nvSpPr>
        <p:spPr>
          <a:xfrm>
            <a:off x="358775" y="5469779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Rechthoek 16">
            <a:hlinkClick r:id="rId7" action="ppaction://hlinksldjump"/>
            <a:extLst>
              <a:ext uri="{FF2B5EF4-FFF2-40B4-BE49-F238E27FC236}">
                <a16:creationId xmlns:a16="http://schemas.microsoft.com/office/drawing/2014/main" id="{CCCB5468-833E-4D2D-9286-9918CB74BB5F}"/>
              </a:ext>
            </a:extLst>
          </p:cNvPr>
          <p:cNvSpPr/>
          <p:nvPr/>
        </p:nvSpPr>
        <p:spPr>
          <a:xfrm>
            <a:off x="358775" y="5824824"/>
            <a:ext cx="358732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787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F4486-0A90-4F28-ACC6-20B19A02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doet het Vlaams Brusselfonds?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31195B-B421-4C06-9168-8F00A496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928" y="4511283"/>
            <a:ext cx="78645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7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9078" y="418207"/>
            <a:ext cx="9496801" cy="159156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opgericht in 2001</a:t>
            </a:r>
            <a:r>
              <a:rPr lang="nl-BE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eigendom en beheer van de gebouwen van Muntpunt en Huis van het Nederlands </a:t>
            </a:r>
          </a:p>
          <a:p>
            <a:endParaRPr lang="nl-B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investeringssubsidies voor gemeenschapsinfrastructuur en impulssubsidies voor werkingen</a:t>
            </a:r>
          </a:p>
          <a:p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782B1AA-2139-41C2-8719-9E762C5A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86" y="2282437"/>
            <a:ext cx="2466975" cy="18478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6E8E46-3EE6-44E8-A8B9-313520F5BA98}"/>
              </a:ext>
            </a:extLst>
          </p:cNvPr>
          <p:cNvSpPr txBox="1"/>
          <p:nvPr/>
        </p:nvSpPr>
        <p:spPr>
          <a:xfrm>
            <a:off x="1021686" y="4249060"/>
            <a:ext cx="269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Vlaams-Brusselse Media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A80D664-1253-44E3-9945-8597E5A14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526" y="3056219"/>
            <a:ext cx="2395936" cy="31945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77AF47A-FFAB-4DDF-9D1A-009E9C3E2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987" y="2172204"/>
            <a:ext cx="3493311" cy="23288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039AC91-CEEE-49CD-B7A1-916D78C3B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241" y="3879250"/>
            <a:ext cx="3566469" cy="23715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DB8A50A-9E40-4BE6-BD58-5840E46F0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632" y="6290761"/>
            <a:ext cx="2694666" cy="37798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4FF62A0-9553-4DDC-BD07-435223CB6297}"/>
              </a:ext>
            </a:extLst>
          </p:cNvPr>
          <p:cNvSpPr txBox="1"/>
          <p:nvPr/>
        </p:nvSpPr>
        <p:spPr>
          <a:xfrm>
            <a:off x="2743200" y="6321008"/>
            <a:ext cx="5121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Verbouwing Lokaal Dienstencentrum De Harmonie</a:t>
            </a:r>
          </a:p>
        </p:txBody>
      </p:sp>
    </p:spTree>
    <p:extLst>
      <p:ext uri="{BB962C8B-B14F-4D97-AF65-F5344CB8AC3E}">
        <p14:creationId xmlns:p14="http://schemas.microsoft.com/office/powerpoint/2010/main" val="3868953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6732" y="2423604"/>
            <a:ext cx="9496801" cy="218390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2000" b="1" dirty="0">
                <a:highlight>
                  <a:srgbClr val="FFFF00"/>
                </a:highlight>
              </a:rPr>
              <a:t>2021 : nieuwe focus – nieuw richtlijnenkader met nieuwe beleidsdoelstellingen</a:t>
            </a:r>
          </a:p>
          <a:p>
            <a:endParaRPr lang="nl-BE" b="1" dirty="0"/>
          </a:p>
          <a:p>
            <a:endParaRPr lang="nl-B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BE" sz="2000" b="1" dirty="0">
                <a:highlight>
                  <a:srgbClr val="FFFF00"/>
                </a:highlight>
              </a:rPr>
              <a:t>2021 : 10 miljoen euro relancemiddelen Vlaanderen voor Vlaamse Gemeenschapsinfrastructuur in Brussel te besteden in 2021 en 2022</a:t>
            </a:r>
          </a:p>
          <a:p>
            <a:endParaRPr lang="nl-BE" sz="2000" b="1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19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6833" y="1145698"/>
            <a:ext cx="9496801" cy="4566604"/>
          </a:xfrm>
        </p:spPr>
        <p:txBody>
          <a:bodyPr/>
          <a:lstStyle/>
          <a:p>
            <a:endParaRPr lang="nl-BE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nieuwe focus op </a:t>
            </a:r>
            <a:r>
              <a:rPr lang="nl-BE" b="1" dirty="0"/>
              <a:t>investeringssubsidies</a:t>
            </a:r>
            <a:r>
              <a:rPr lang="nl-BE" dirty="0"/>
              <a:t> voor infrastructuurprojecten</a:t>
            </a:r>
          </a:p>
          <a:p>
            <a:endParaRPr lang="nl-B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aan Nederlandstalige organisaties </a:t>
            </a:r>
            <a:r>
              <a:rPr lang="nl-BE" b="1" dirty="0"/>
              <a:t>ter versterking van het Nederlandstalige netwerk</a:t>
            </a:r>
            <a:r>
              <a:rPr lang="nl-BE" dirty="0"/>
              <a:t> in Brussel</a:t>
            </a:r>
          </a:p>
          <a:p>
            <a:endParaRPr lang="nl-B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binnen de gemeenschapsbevoegdheden </a:t>
            </a:r>
            <a:r>
              <a:rPr lang="nl-BE" b="1" dirty="0"/>
              <a:t>jeugd, media, gezondheid, welzijn, onderwijs, cultuur en sport</a:t>
            </a:r>
          </a:p>
          <a:p>
            <a:endParaRPr lang="nl-BE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/>
              <a:t>investeringssubsidies zijn </a:t>
            </a:r>
            <a:r>
              <a:rPr lang="nl-BE" b="1" dirty="0"/>
              <a:t>complementair</a:t>
            </a:r>
            <a:r>
              <a:rPr lang="nl-BE" dirty="0"/>
              <a:t> aan het gemeenschapsbeleid van de bevoegde Vlaamse ministers in de gemeenschapsdomeinen</a:t>
            </a:r>
          </a:p>
          <a:p>
            <a:endParaRPr lang="nl-BE" dirty="0"/>
          </a:p>
          <a:p>
            <a:pPr marL="285750" indent="-285750">
              <a:buFontTx/>
              <a:buChar char="-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763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1625" y="828552"/>
            <a:ext cx="9496801" cy="41572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dirty="0"/>
              <a:t>flexibel inspelen op </a:t>
            </a:r>
            <a:r>
              <a:rPr lang="nl-BE" b="1" dirty="0"/>
              <a:t>infrastructuurnoden en –opportuniteiten</a:t>
            </a:r>
            <a:r>
              <a:rPr lang="nl-BE" dirty="0"/>
              <a:t> in Brussel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b="1" dirty="0"/>
              <a:t>brede waaier </a:t>
            </a:r>
            <a:r>
              <a:rPr lang="nl-BE" dirty="0"/>
              <a:t>aan type investeringen</a:t>
            </a:r>
          </a:p>
          <a:p>
            <a:endParaRPr lang="nl-BE" dirty="0"/>
          </a:p>
          <a:p>
            <a:pPr marL="1005750" lvl="2" indent="-285750">
              <a:buFont typeface="Wingdings" panose="05000000000000000000" pitchFamily="2" charset="2"/>
              <a:buChar char="ü"/>
            </a:pPr>
            <a:r>
              <a:rPr lang="nl-BE" sz="1800" dirty="0"/>
              <a:t>aankoop van een bouwgrond of een pand </a:t>
            </a:r>
          </a:p>
          <a:p>
            <a:pPr marL="1005750" lvl="2" indent="-285750">
              <a:buFont typeface="Wingdings" panose="05000000000000000000" pitchFamily="2" charset="2"/>
              <a:buChar char="ü"/>
            </a:pPr>
            <a:r>
              <a:rPr lang="nl-BE" sz="1800" dirty="0"/>
              <a:t>bouw of verbouwing of renovatie </a:t>
            </a:r>
          </a:p>
          <a:p>
            <a:pPr marL="1005750" lvl="2" indent="-285750">
              <a:buFont typeface="Wingdings" panose="05000000000000000000" pitchFamily="2" charset="2"/>
              <a:buChar char="ü"/>
            </a:pPr>
            <a:r>
              <a:rPr lang="nl-BE" sz="1800" dirty="0"/>
              <a:t>binneninrichting van een pand   </a:t>
            </a:r>
          </a:p>
          <a:p>
            <a:pPr marL="1005750" lvl="2" indent="-285750">
              <a:buFont typeface="Wingdings" panose="05000000000000000000" pitchFamily="2" charset="2"/>
              <a:buChar char="ü"/>
            </a:pPr>
            <a:r>
              <a:rPr lang="nl-BE" sz="1800" dirty="0"/>
              <a:t>aanleg van buitenruimte </a:t>
            </a:r>
          </a:p>
          <a:p>
            <a:pPr marL="1005750" lvl="2" indent="-285750">
              <a:buFont typeface="Wingdings" panose="05000000000000000000" pitchFamily="2" charset="2"/>
              <a:buChar char="ü"/>
            </a:pPr>
            <a:r>
              <a:rPr lang="nl-BE" sz="1800" dirty="0"/>
              <a:t>aankoop van duurzaam materiaal ter optimalisatie van een werking </a:t>
            </a:r>
          </a:p>
          <a:p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AC45BE-F7D1-41D2-A536-1895DF27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52" y="4308636"/>
            <a:ext cx="2865368" cy="21459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0458505-A708-4B8E-9C64-BDE31F38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071" y="4080016"/>
            <a:ext cx="3901778" cy="26032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64227B-27F5-4EE7-91D6-D6149D71C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972" y="6177714"/>
            <a:ext cx="238983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5D21A1-2C84-4D44-8302-CAE4C72E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475"/>
            <a:ext cx="12193588" cy="1889125"/>
          </a:xfrm>
        </p:spPr>
        <p:txBody>
          <a:bodyPr/>
          <a:lstStyle/>
          <a:p>
            <a:r>
              <a:rPr lang="nl-BE" dirty="0"/>
              <a:t>Beleidsdoelstellingen Vlaams Brusselfonds</a:t>
            </a:r>
          </a:p>
        </p:txBody>
      </p:sp>
      <p:pic>
        <p:nvPicPr>
          <p:cNvPr id="6" name="Picture 2" descr="N-logo">
            <a:extLst>
              <a:ext uri="{FF2B5EF4-FFF2-40B4-BE49-F238E27FC236}">
                <a16:creationId xmlns:a16="http://schemas.microsoft.com/office/drawing/2014/main" id="{CE385B24-FCEA-4DCF-8112-F0B038CF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8" y="4312226"/>
            <a:ext cx="839933" cy="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6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DB1B13-AFEF-4F7A-A230-4D813D038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5418" y="1695635"/>
            <a:ext cx="9781164" cy="4376691"/>
          </a:xfrm>
        </p:spPr>
        <p:txBody>
          <a:bodyPr>
            <a:normAutofit/>
          </a:bodyPr>
          <a:lstStyle/>
          <a:p>
            <a:pPr marL="1365750" lvl="3" indent="-285750">
              <a:buFont typeface="Wingdings" panose="05000000000000000000" pitchFamily="2" charset="2"/>
              <a:buChar char="ü"/>
            </a:pPr>
            <a:r>
              <a:rPr lang="nl-BE" sz="2000" b="1" dirty="0"/>
              <a:t>open en laagdrempelig </a:t>
            </a:r>
            <a:r>
              <a:rPr lang="nl-BE" sz="2000" dirty="0"/>
              <a:t>investeringsbeleid aan de hand van een </a:t>
            </a:r>
            <a:r>
              <a:rPr lang="nl-BE" sz="2000" b="1" dirty="0"/>
              <a:t>richtlijnenkader</a:t>
            </a:r>
          </a:p>
          <a:p>
            <a:pPr marL="1365750" lvl="3" indent="-285750">
              <a:buFont typeface="Wingdings" panose="05000000000000000000" pitchFamily="2" charset="2"/>
              <a:buChar char="ü"/>
            </a:pPr>
            <a:endParaRPr lang="nl-BE" sz="2000" dirty="0"/>
          </a:p>
          <a:p>
            <a:pPr marL="1365750" lvl="3" indent="-285750">
              <a:buFont typeface="Wingdings" panose="05000000000000000000" pitchFamily="2" charset="2"/>
              <a:buChar char="ü"/>
            </a:pPr>
            <a:r>
              <a:rPr lang="nl-BE" sz="2000" dirty="0"/>
              <a:t>nastreven van een aantal </a:t>
            </a:r>
            <a:r>
              <a:rPr lang="nl-BE" sz="2000" b="1" dirty="0"/>
              <a:t>inhoudelijke</a:t>
            </a:r>
            <a:r>
              <a:rPr lang="nl-BE" sz="2000" dirty="0"/>
              <a:t> </a:t>
            </a:r>
            <a:r>
              <a:rPr lang="nl-BE" sz="2000" b="1" dirty="0"/>
              <a:t>beleidsdoelstellingen</a:t>
            </a:r>
          </a:p>
          <a:p>
            <a:pPr marL="1365750" lvl="3" indent="-285750">
              <a:buFont typeface="Wingdings" panose="05000000000000000000" pitchFamily="2" charset="2"/>
              <a:buChar char="ü"/>
            </a:pPr>
            <a:endParaRPr lang="nl-BE" sz="2000" dirty="0"/>
          </a:p>
          <a:p>
            <a:pPr marL="1365750" lvl="3" indent="-285750">
              <a:buFont typeface="Wingdings" panose="05000000000000000000" pitchFamily="2" charset="2"/>
              <a:buChar char="ü"/>
            </a:pPr>
            <a:r>
              <a:rPr lang="nl-BE" sz="2000" dirty="0"/>
              <a:t>bij de </a:t>
            </a:r>
            <a:r>
              <a:rPr lang="nl-BE" sz="2000" b="1" dirty="0"/>
              <a:t>inhoudelijke</a:t>
            </a:r>
            <a:r>
              <a:rPr lang="nl-BE" sz="2000" dirty="0"/>
              <a:t> </a:t>
            </a:r>
            <a:r>
              <a:rPr lang="nl-BE" sz="2000" b="1" dirty="0"/>
              <a:t>beoordeling</a:t>
            </a:r>
            <a:r>
              <a:rPr lang="nl-BE" sz="2000" dirty="0"/>
              <a:t> van een subsidieaanvraag wordt rekening gehouden met de mate waarin het investeringsproject inspeelt op volgende </a:t>
            </a:r>
            <a:r>
              <a:rPr lang="nl-BE" sz="2000" b="1" dirty="0"/>
              <a:t>beleidsdoelstellingen</a:t>
            </a:r>
            <a:r>
              <a:rPr lang="nl-BE" sz="2000" dirty="0"/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9996307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laamseOverheid_ABB">
      <a:dk1>
        <a:sysClr val="windowText" lastClr="000000"/>
      </a:dk1>
      <a:lt1>
        <a:sysClr val="window" lastClr="FFFFFF"/>
      </a:lt1>
      <a:dk2>
        <a:srgbClr val="3D3D3D"/>
      </a:dk2>
      <a:lt2>
        <a:srgbClr val="F5F5ED"/>
      </a:lt2>
      <a:accent1>
        <a:srgbClr val="FFEB00"/>
      </a:accent1>
      <a:accent2>
        <a:srgbClr val="3D3D3D"/>
      </a:accent2>
      <a:accent3>
        <a:srgbClr val="F5F5ED"/>
      </a:accent3>
      <a:accent4>
        <a:srgbClr val="FFEB00"/>
      </a:accent4>
      <a:accent5>
        <a:srgbClr val="3D3D3D"/>
      </a:accent5>
      <a:accent6>
        <a:srgbClr val="F5F5ED"/>
      </a:accent6>
      <a:hlink>
        <a:srgbClr val="3D3D3D"/>
      </a:hlink>
      <a:folHlink>
        <a:srgbClr val="3D3D3D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A73AF83DCDF44B68CF4BFA4F797F6" ma:contentTypeVersion="7" ma:contentTypeDescription="Een nieuw document maken." ma:contentTypeScope="" ma:versionID="4b93c477ba2008a6b2bc0245a835aea7">
  <xsd:schema xmlns:xsd="http://www.w3.org/2001/XMLSchema" xmlns:xs="http://www.w3.org/2001/XMLSchema" xmlns:p="http://schemas.microsoft.com/office/2006/metadata/properties" xmlns:ns2="4869598f-499c-457b-b513-026526bf4ced" xmlns:ns3="f6e2c48f-60ab-4c96-9f8e-325c0360ffdb" targetNamespace="http://schemas.microsoft.com/office/2006/metadata/properties" ma:root="true" ma:fieldsID="65fe58fc8be3f3db57a2239c91203745" ns2:_="" ns3:_="">
    <xsd:import namespace="4869598f-499c-457b-b513-026526bf4ced"/>
    <xsd:import namespace="f6e2c48f-60ab-4c96-9f8e-325c0360ffdb"/>
    <xsd:element name="properties">
      <xsd:complexType>
        <xsd:sequence>
          <xsd:element name="documentManagement">
            <xsd:complexType>
              <xsd:all>
                <xsd:element ref="ns2:Trefwoor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9598f-499c-457b-b513-026526bf4ced" elementFormDefault="qualified">
    <xsd:import namespace="http://schemas.microsoft.com/office/2006/documentManagement/types"/>
    <xsd:import namespace="http://schemas.microsoft.com/office/infopath/2007/PartnerControls"/>
    <xsd:element name="Trefwoord" ma:index="8" nillable="true" ma:displayName="Trefwoord" ma:format="Dropdown" ma:internalName="Trefwoord">
      <xsd:simpleType>
        <xsd:restriction base="dms:Choice">
          <xsd:enumeration value="Adressenbestand"/>
          <xsd:enumeration value="Logo"/>
          <xsd:enumeration value="Website"/>
          <xsd:enumeration value="Brusselbrief"/>
          <xsd:enumeration value="Inschrijvingen"/>
          <xsd:enumeration value="Presentaties"/>
          <xsd:enumeration value="Fiches logo"/>
          <xsd:enumeration value="Bruzine"/>
        </xsd:restriction>
      </xsd:simpleType>
    </xsd:element>
    <xsd:element name="SharedWithUsers" ma:index="13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2c48f-60ab-4c96-9f8e-325c0360f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efwoord xmlns="4869598f-499c-457b-b513-026526bf4ced">Presentaties</Trefwoord>
  </documentManagement>
</p:properties>
</file>

<file path=customXml/itemProps1.xml><?xml version="1.0" encoding="utf-8"?>
<ds:datastoreItem xmlns:ds="http://schemas.openxmlformats.org/officeDocument/2006/customXml" ds:itemID="{C81D3F63-FFE6-49DC-B375-EB96841869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69598f-499c-457b-b513-026526bf4ced"/>
    <ds:schemaRef ds:uri="f6e2c48f-60ab-4c96-9f8e-325c0360ff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96F9F4-91DE-45B2-A162-05D63C63AB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42B0D6-A674-4550-8755-6848012C38C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6e2c48f-60ab-4c96-9f8e-325c0360ffdb"/>
    <ds:schemaRef ds:uri="http://purl.org/dc/elements/1.1/"/>
    <ds:schemaRef ds:uri="http://schemas.microsoft.com/office/2006/metadata/properties"/>
    <ds:schemaRef ds:uri="http://schemas.microsoft.com/office/2006/documentManagement/types"/>
    <ds:schemaRef ds:uri="4869598f-499c-457b-b513-026526bf4ce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596</Words>
  <Application>Microsoft Office PowerPoint</Application>
  <PresentationFormat>Breedbeeld</PresentationFormat>
  <Paragraphs>119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Calibri</vt:lpstr>
      <vt:lpstr>Flanders Art Sans</vt:lpstr>
      <vt:lpstr>FlandersArtSans-Medium</vt:lpstr>
      <vt:lpstr>FlandersArtSans-Regular</vt:lpstr>
      <vt:lpstr>Wingdings</vt:lpstr>
      <vt:lpstr>Kantoorthema</vt:lpstr>
      <vt:lpstr>Voorstelling</vt:lpstr>
      <vt:lpstr>Inhoud</vt:lpstr>
      <vt:lpstr>Wat doet het Vlaams Brusselfonds? </vt:lpstr>
      <vt:lpstr>PowerPoint-presentatie</vt:lpstr>
      <vt:lpstr>PowerPoint-presentatie</vt:lpstr>
      <vt:lpstr>PowerPoint-presentatie</vt:lpstr>
      <vt:lpstr>PowerPoint-presentatie</vt:lpstr>
      <vt:lpstr>Beleidsdoelstellingen Vlaams Brusselfonds</vt:lpstr>
      <vt:lpstr>PowerPoint-presentatie</vt:lpstr>
      <vt:lpstr>PowerPoint-presentatie</vt:lpstr>
      <vt:lpstr>Concreet voorbeeld binnen nieuwe  richtlijnenkader</vt:lpstr>
      <vt:lpstr>WoonBox – Samenlevingsopbouw Brussel vzw </vt:lpstr>
      <vt:lpstr>PowerPoint-presentatie</vt:lpstr>
      <vt:lpstr>Formele voorwaarden  voor subsidiëring</vt:lpstr>
      <vt:lpstr>PowerPoint-presentatie</vt:lpstr>
      <vt:lpstr>Modaliteiten van de aanvraag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Voorstelling en subsidie-instrumenten</dc:title>
  <dc:creator>Bulckaert Kassandra</dc:creator>
  <cp:lastModifiedBy>Bulckaert Kassandra</cp:lastModifiedBy>
  <cp:revision>50</cp:revision>
  <dcterms:created xsi:type="dcterms:W3CDTF">2021-01-18T06:20:22Z</dcterms:created>
  <dcterms:modified xsi:type="dcterms:W3CDTF">2021-03-29T12:57:45Z</dcterms:modified>
</cp:coreProperties>
</file>